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6AE07DF-E421-42C7-963D-882CD2496034}"/>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BCE8F9B7-3FC1-4237-9708-A37FC2C68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6553D4B1-2733-46F4-9973-E049EDC5BD12}"/>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5" name="عنصر نائب للتذييل 4">
            <a:extLst>
              <a:ext uri="{FF2B5EF4-FFF2-40B4-BE49-F238E27FC236}">
                <a16:creationId xmlns:a16="http://schemas.microsoft.com/office/drawing/2014/main" id="{FB5B1BCB-0860-4088-88B7-B5C26E34440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599FDA11-8B83-4B31-A06B-EF5D4B8D6C76}"/>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167382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3F3FDE-6FCC-4D72-BB43-7B8C6E8C2D1E}"/>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9E205F0F-C1FC-4879-A682-67FB868D525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4EC6C6DC-A232-4372-89D9-9D651CF18DCD}"/>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5" name="عنصر نائب للتذييل 4">
            <a:extLst>
              <a:ext uri="{FF2B5EF4-FFF2-40B4-BE49-F238E27FC236}">
                <a16:creationId xmlns:a16="http://schemas.microsoft.com/office/drawing/2014/main" id="{8C6EE72C-70D8-48AB-AFDA-7A501C8D931F}"/>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F524E8D4-8745-4EA1-A23F-E15356733A0D}"/>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419578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217FD9AF-7EC1-4BD0-B77A-5A5908092B66}"/>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0AA142E8-D873-4F8F-B5ED-D4EFB9BEE55C}"/>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C29122D0-FD0A-42F4-ADAD-547CC10E65A4}"/>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5" name="عنصر نائب للتذييل 4">
            <a:extLst>
              <a:ext uri="{FF2B5EF4-FFF2-40B4-BE49-F238E27FC236}">
                <a16:creationId xmlns:a16="http://schemas.microsoft.com/office/drawing/2014/main" id="{158BEEC5-40F2-47C5-89DB-F7F5DC323BE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38B8036E-5839-4333-8002-0318C98B516E}"/>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421726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1DC3095-3A3A-461E-9F45-714CDDA6BE81}"/>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23CE2644-63FC-47ED-B2B3-583D13F3114F}"/>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254162B1-D21C-4E51-BB5A-86489937F28E}"/>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5" name="عنصر نائب للتذييل 4">
            <a:extLst>
              <a:ext uri="{FF2B5EF4-FFF2-40B4-BE49-F238E27FC236}">
                <a16:creationId xmlns:a16="http://schemas.microsoft.com/office/drawing/2014/main" id="{6765B947-E358-4C37-8C8B-CAD2E3EB3BA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B508B4B-61EA-454A-B8D8-D997280106B9}"/>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418010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D5B112-86EA-4C50-BBFF-1F5683389813}"/>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E11150C9-D3E3-45E6-A0B1-307F3D320C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510F51F3-81A9-4192-8785-967F49F75236}"/>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5" name="عنصر نائب للتذييل 4">
            <a:extLst>
              <a:ext uri="{FF2B5EF4-FFF2-40B4-BE49-F238E27FC236}">
                <a16:creationId xmlns:a16="http://schemas.microsoft.com/office/drawing/2014/main" id="{CDBB2E30-7353-43E6-9465-66BB386DF6E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164DE3E3-1451-4FC4-AC3D-DEC7B5C3D3F3}"/>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272909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70FE75-5925-4678-B4C2-6FCE2D438A6D}"/>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B4BE672A-2FD6-4758-9E6B-A41ADF72B52A}"/>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3BF751C3-3309-420C-B149-487EDE0F811C}"/>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61B1AA10-6441-45FE-9B2D-89BEAA877668}"/>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6" name="عنصر نائب للتذييل 5">
            <a:extLst>
              <a:ext uri="{FF2B5EF4-FFF2-40B4-BE49-F238E27FC236}">
                <a16:creationId xmlns:a16="http://schemas.microsoft.com/office/drawing/2014/main" id="{EAA168B8-19D5-48EC-9CCF-B9799F220199}"/>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0A971517-47F8-4992-B3A4-E7E2E812DA0D}"/>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1534580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BDA021-9B5B-45F5-B11D-7F2C2648E67B}"/>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F112B857-92D5-42FC-B4A0-55C85D21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5505ABB9-6B53-47F7-869E-AF82D279704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5824C247-0856-462E-8658-B8E5E28B9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35051F4-641A-40EA-8B82-A737FBA6AA1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06EE7BC8-86E7-4B5F-83A3-AE8C2D35CF58}"/>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8" name="عنصر نائب للتذييل 7">
            <a:extLst>
              <a:ext uri="{FF2B5EF4-FFF2-40B4-BE49-F238E27FC236}">
                <a16:creationId xmlns:a16="http://schemas.microsoft.com/office/drawing/2014/main" id="{655B7A66-3C02-462B-81CA-7E56DA416B0F}"/>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A5B319AC-B8E0-4443-96E1-5BCA9ADB038B}"/>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103671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1B9BCF-8BF2-4201-946F-A2D7634F8431}"/>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59C78BE1-BC13-481A-AFF7-D376E2C40193}"/>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4" name="عنصر نائب للتذييل 3">
            <a:extLst>
              <a:ext uri="{FF2B5EF4-FFF2-40B4-BE49-F238E27FC236}">
                <a16:creationId xmlns:a16="http://schemas.microsoft.com/office/drawing/2014/main" id="{F5217BB9-133C-4C13-BEB6-C75EDBDF8373}"/>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912D3778-119B-4997-91F8-61A0577FB9DB}"/>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253021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A472DDF-A97F-4277-85F2-A072D2C8F77A}"/>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3" name="عنصر نائب للتذييل 2">
            <a:extLst>
              <a:ext uri="{FF2B5EF4-FFF2-40B4-BE49-F238E27FC236}">
                <a16:creationId xmlns:a16="http://schemas.microsoft.com/office/drawing/2014/main" id="{F5336660-9359-41FE-92DB-DA0B07836779}"/>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10F7A219-5EA9-4D4D-9C6B-A6CB5D48A2D4}"/>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414493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CE3E78C-AF99-444E-96C8-2EE8E9FC8F0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244FDE70-8C58-4118-A858-35F89F389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93AFB14B-EF55-45ED-B9C9-60158AAFF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89DC22F-D272-4E87-8273-58D8BDE01798}"/>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6" name="عنصر نائب للتذييل 5">
            <a:extLst>
              <a:ext uri="{FF2B5EF4-FFF2-40B4-BE49-F238E27FC236}">
                <a16:creationId xmlns:a16="http://schemas.microsoft.com/office/drawing/2014/main" id="{80BA9952-2A34-41ED-8186-A9C67C827E60}"/>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27D5B3D9-F2A9-4F60-971C-A742322A6F5E}"/>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1905089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36C898-166C-43A0-9A48-AEE8905B56A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160E8F64-7723-4A67-B88D-5207D5A16D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E7DCB8E4-1575-4A3C-825C-629CC3DE7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2D28232-D0B1-4E6C-A49A-6AFC93650549}"/>
              </a:ext>
            </a:extLst>
          </p:cNvPr>
          <p:cNvSpPr>
            <a:spLocks noGrp="1"/>
          </p:cNvSpPr>
          <p:nvPr>
            <p:ph type="dt" sz="half" idx="10"/>
          </p:nvPr>
        </p:nvSpPr>
        <p:spPr/>
        <p:txBody>
          <a:bodyPr/>
          <a:lstStyle/>
          <a:p>
            <a:fld id="{E99AC5BF-F70B-40EA-A8DB-CB9D11127DCF}" type="datetimeFigureOut">
              <a:rPr lang="ar-IQ" smtClean="0"/>
              <a:t>08/10/1442</a:t>
            </a:fld>
            <a:endParaRPr lang="ar-IQ"/>
          </a:p>
        </p:txBody>
      </p:sp>
      <p:sp>
        <p:nvSpPr>
          <p:cNvPr id="6" name="عنصر نائب للتذييل 5">
            <a:extLst>
              <a:ext uri="{FF2B5EF4-FFF2-40B4-BE49-F238E27FC236}">
                <a16:creationId xmlns:a16="http://schemas.microsoft.com/office/drawing/2014/main" id="{9E0D35AB-16C8-4628-BB8A-32043060A032}"/>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E306BA6-DE9B-44B2-A15B-E2CF4EB18C28}"/>
              </a:ext>
            </a:extLst>
          </p:cNvPr>
          <p:cNvSpPr>
            <a:spLocks noGrp="1"/>
          </p:cNvSpPr>
          <p:nvPr>
            <p:ph type="sldNum" sz="quarter" idx="12"/>
          </p:nvPr>
        </p:nvSpPr>
        <p:spPr/>
        <p:txBody>
          <a:bodyPr/>
          <a:lstStyle/>
          <a:p>
            <a:fld id="{9C6D31DB-E784-42AA-9F4F-D68F32F59E62}" type="slidenum">
              <a:rPr lang="ar-IQ" smtClean="0"/>
              <a:t>‹#›</a:t>
            </a:fld>
            <a:endParaRPr lang="ar-IQ"/>
          </a:p>
        </p:txBody>
      </p:sp>
    </p:spTree>
    <p:extLst>
      <p:ext uri="{BB962C8B-B14F-4D97-AF65-F5344CB8AC3E}">
        <p14:creationId xmlns:p14="http://schemas.microsoft.com/office/powerpoint/2010/main" val="279377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33B3EDE3-7D5A-4AA0-8E7E-9314A053D2C9}"/>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18DD87B8-72B8-4132-9C67-CD0E97083FB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05221C0-AE9D-4024-8891-BBC3F383562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9AC5BF-F70B-40EA-A8DB-CB9D11127DCF}" type="datetimeFigureOut">
              <a:rPr lang="ar-IQ" smtClean="0"/>
              <a:t>08/10/1442</a:t>
            </a:fld>
            <a:endParaRPr lang="ar-IQ"/>
          </a:p>
        </p:txBody>
      </p:sp>
      <p:sp>
        <p:nvSpPr>
          <p:cNvPr id="5" name="عنصر نائب للتذييل 4">
            <a:extLst>
              <a:ext uri="{FF2B5EF4-FFF2-40B4-BE49-F238E27FC236}">
                <a16:creationId xmlns:a16="http://schemas.microsoft.com/office/drawing/2014/main" id="{2EEEC4F6-0917-44B1-B446-4D5EA66B2C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5016ACBF-9969-4905-B79F-D46599B0A0D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6D31DB-E784-42AA-9F4F-D68F32F59E62}" type="slidenum">
              <a:rPr lang="ar-IQ" smtClean="0"/>
              <a:t>‹#›</a:t>
            </a:fld>
            <a:endParaRPr lang="ar-IQ"/>
          </a:p>
        </p:txBody>
      </p:sp>
    </p:spTree>
    <p:extLst>
      <p:ext uri="{BB962C8B-B14F-4D97-AF65-F5344CB8AC3E}">
        <p14:creationId xmlns:p14="http://schemas.microsoft.com/office/powerpoint/2010/main" val="4016224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5DFB35B-E268-492A-8261-442D78870B6D}"/>
              </a:ext>
            </a:extLst>
          </p:cNvPr>
          <p:cNvSpPr>
            <a:spLocks noGrp="1"/>
          </p:cNvSpPr>
          <p:nvPr>
            <p:ph idx="1"/>
          </p:nvPr>
        </p:nvSpPr>
        <p:spPr>
          <a:xfrm>
            <a:off x="0" y="0"/>
            <a:ext cx="12192000" cy="6858000"/>
          </a:xfrm>
          <a:solidFill>
            <a:schemeClr val="accent1"/>
          </a:solidFill>
        </p:spPr>
        <p:txBody>
          <a:bodyPr/>
          <a:lstStyle/>
          <a:p>
            <a:endParaRPr lang="ar-IQ" sz="4000" b="1" dirty="0">
              <a:solidFill>
                <a:schemeClr val="bg1"/>
              </a:solidFill>
            </a:endParaRPr>
          </a:p>
          <a:p>
            <a:r>
              <a:rPr lang="ar-IQ" sz="4000" b="1" dirty="0">
                <a:solidFill>
                  <a:schemeClr val="bg1"/>
                </a:solidFill>
              </a:rPr>
              <a:t>الخبر يأتي جملة ويأتي مفرداً</a:t>
            </a:r>
          </a:p>
          <a:p>
            <a:endParaRPr lang="ar-IQ" sz="4000" b="1" dirty="0">
              <a:solidFill>
                <a:schemeClr val="bg1"/>
              </a:solidFill>
            </a:endParaRPr>
          </a:p>
          <a:p>
            <a:r>
              <a:rPr lang="ar-IQ" sz="4000" b="1" dirty="0">
                <a:solidFill>
                  <a:schemeClr val="bg1"/>
                </a:solidFill>
              </a:rPr>
              <a:t>إذا كان جملةً لابد من وجود أحد أمرين فيها</a:t>
            </a:r>
          </a:p>
          <a:p>
            <a:endParaRPr lang="ar-IQ" sz="4000" b="1" dirty="0">
              <a:solidFill>
                <a:schemeClr val="bg1"/>
              </a:solidFill>
            </a:endParaRPr>
          </a:p>
          <a:p>
            <a:r>
              <a:rPr lang="ar-IQ" sz="4000" b="1" dirty="0">
                <a:solidFill>
                  <a:schemeClr val="bg1"/>
                </a:solidFill>
              </a:rPr>
              <a:t>الخبر المفرد قد يتحمل ضميراً يعود على المبتدأ وقد لا يتحمل بحسب نوعه؛ فهو قد يكون جامداً أو مشتقاً، والمشتق منه ما يجري مجرى الفعل ومنه ما لا يكون كذلك</a:t>
            </a:r>
          </a:p>
          <a:p>
            <a:endParaRPr lang="ar-IQ" sz="4000" b="1" dirty="0">
              <a:solidFill>
                <a:schemeClr val="bg1"/>
              </a:solidFill>
            </a:endParaRPr>
          </a:p>
          <a:p>
            <a:r>
              <a:rPr lang="ar-IQ" sz="4000" b="1" dirty="0">
                <a:solidFill>
                  <a:schemeClr val="bg1"/>
                </a:solidFill>
              </a:rPr>
              <a:t>إذا تحمل الضمير، فإما يجوز ابرازه أو لا </a:t>
            </a:r>
          </a:p>
          <a:p>
            <a:endParaRPr lang="ar-IQ" dirty="0"/>
          </a:p>
        </p:txBody>
      </p:sp>
    </p:spTree>
    <p:extLst>
      <p:ext uri="{BB962C8B-B14F-4D97-AF65-F5344CB8AC3E}">
        <p14:creationId xmlns:p14="http://schemas.microsoft.com/office/powerpoint/2010/main" val="195356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181E81-7C58-46BB-9DCF-C875D3645A71}"/>
              </a:ext>
            </a:extLst>
          </p:cNvPr>
          <p:cNvSpPr>
            <a:spLocks noGrp="1"/>
          </p:cNvSpPr>
          <p:nvPr>
            <p:ph type="title"/>
          </p:nvPr>
        </p:nvSpPr>
        <p:spPr>
          <a:xfrm>
            <a:off x="0" y="18256"/>
            <a:ext cx="12192000" cy="741400"/>
          </a:xfrm>
          <a:solidFill>
            <a:schemeClr val="accent4">
              <a:lumMod val="40000"/>
              <a:lumOff val="60000"/>
            </a:schemeClr>
          </a:solidFill>
        </p:spPr>
        <p:txBody>
          <a:bodyPr/>
          <a:lstStyle/>
          <a:p>
            <a:r>
              <a:rPr lang="ar-IQ" b="1" dirty="0"/>
              <a:t>    وأخبروا بظرف أو بحرف جر ... ناوين معنى كائن أو استقر</a:t>
            </a:r>
          </a:p>
        </p:txBody>
      </p:sp>
      <p:sp>
        <p:nvSpPr>
          <p:cNvPr id="3" name="عنصر نائب للمحتوى 2">
            <a:extLst>
              <a:ext uri="{FF2B5EF4-FFF2-40B4-BE49-F238E27FC236}">
                <a16:creationId xmlns:a16="http://schemas.microsoft.com/office/drawing/2014/main" id="{5E37259C-00FA-43BF-9B3F-EB00595E83CF}"/>
              </a:ext>
            </a:extLst>
          </p:cNvPr>
          <p:cNvSpPr>
            <a:spLocks noGrp="1"/>
          </p:cNvSpPr>
          <p:nvPr>
            <p:ph idx="1"/>
          </p:nvPr>
        </p:nvSpPr>
        <p:spPr>
          <a:xfrm>
            <a:off x="0" y="759656"/>
            <a:ext cx="12192000" cy="6080089"/>
          </a:xfrm>
          <a:solidFill>
            <a:schemeClr val="tx1"/>
          </a:solidFill>
        </p:spPr>
        <p:txBody>
          <a:bodyPr/>
          <a:lstStyle/>
          <a:p>
            <a:pPr>
              <a:buFontTx/>
              <a:buChar char="-"/>
            </a:pPr>
            <a:r>
              <a:rPr lang="ar-IQ" sz="3600" b="1" dirty="0">
                <a:solidFill>
                  <a:schemeClr val="bg1"/>
                </a:solidFill>
              </a:rPr>
              <a:t>ما هو الظرف والجار والمجرور الذي يصح أن يكون خبراً؟</a:t>
            </a:r>
          </a:p>
          <a:p>
            <a:pPr>
              <a:buFontTx/>
              <a:buChar char="-"/>
            </a:pPr>
            <a:r>
              <a:rPr lang="ar-IQ" sz="3600" b="1" dirty="0">
                <a:solidFill>
                  <a:schemeClr val="bg1"/>
                </a:solidFill>
              </a:rPr>
              <a:t> هما الظرف والجار والمجرور التامان المتعلقان بمحذوف وجوباً.</a:t>
            </a:r>
          </a:p>
          <a:p>
            <a:pPr>
              <a:buFontTx/>
              <a:buChar char="-"/>
            </a:pPr>
            <a:r>
              <a:rPr lang="ar-IQ" sz="3600" b="1" dirty="0">
                <a:solidFill>
                  <a:schemeClr val="bg1"/>
                </a:solidFill>
              </a:rPr>
              <a:t>ما هو الظرف والجار والمجرور التام؟</a:t>
            </a:r>
          </a:p>
          <a:p>
            <a:pPr algn="just" rtl="1"/>
            <a:r>
              <a:rPr lang="ar-IQ" sz="3600" b="1" dirty="0">
                <a:solidFill>
                  <a:schemeClr val="bg1"/>
                </a:solidFill>
              </a:rPr>
              <a:t>هو الذي يفهم منه </a:t>
            </a:r>
            <a:r>
              <a:rPr lang="ar-IQ" sz="3600" b="1" dirty="0" err="1">
                <a:solidFill>
                  <a:schemeClr val="bg1"/>
                </a:solidFill>
              </a:rPr>
              <a:t>متعلقه</a:t>
            </a:r>
            <a:r>
              <a:rPr lang="ar-IQ" sz="3600" b="1" dirty="0">
                <a:solidFill>
                  <a:schemeClr val="bg1"/>
                </a:solidFill>
              </a:rPr>
              <a:t> المحذوف،  ويفهم هذا المتعلق في حالتين:</a:t>
            </a:r>
          </a:p>
          <a:p>
            <a:pPr marL="0" indent="0" algn="just" rtl="1">
              <a:buNone/>
            </a:pPr>
            <a:r>
              <a:rPr lang="ar-IQ" sz="3600" b="1" dirty="0">
                <a:solidFill>
                  <a:schemeClr val="bg1"/>
                </a:solidFill>
              </a:rPr>
              <a:t>1- أن يكون المتعلق عاماً، نحو: (زيد عندك) و(زيد في الدار).</a:t>
            </a:r>
          </a:p>
          <a:p>
            <a:pPr marL="0" indent="0" algn="just" rtl="1">
              <a:buNone/>
            </a:pPr>
            <a:r>
              <a:rPr lang="ar-IQ" sz="3600" b="1" dirty="0">
                <a:solidFill>
                  <a:schemeClr val="bg1"/>
                </a:solidFill>
              </a:rPr>
              <a:t>2- أن يكون المتعلق خاصاً وقد قامت القرينة الدالة عليه، مثل إذا قال قائل: (متى يسافر زيد وعمرو؟) فتقول له: (عمرو اليوم وزيد غداً)، ومنه قوله تعالى: {الْحُرُّ بِالْحُرِّ وَالْعَبْدُ بِالْعَبْدِ} فإنها جاءت بعد قوله تعالى: {</a:t>
            </a:r>
            <a:r>
              <a:rPr lang="ar-IQ" sz="3600" b="1" dirty="0" err="1">
                <a:solidFill>
                  <a:schemeClr val="bg1"/>
                </a:solidFill>
              </a:rPr>
              <a:t>يَاأَيُّهَا</a:t>
            </a:r>
            <a:r>
              <a:rPr lang="ar-IQ" sz="3600" b="1" dirty="0">
                <a:solidFill>
                  <a:schemeClr val="bg1"/>
                </a:solidFill>
              </a:rPr>
              <a:t> الَّذِينَ آمَنُوا كُتِبَ عَلَيْكُمُ الْقِصَاصُ فِي الْقَتْلَى}</a:t>
            </a:r>
          </a:p>
          <a:p>
            <a:pPr marL="0" indent="0">
              <a:buNone/>
            </a:pPr>
            <a:endParaRPr lang="ar-IQ" dirty="0">
              <a:solidFill>
                <a:schemeClr val="bg1"/>
              </a:solidFill>
            </a:endParaRPr>
          </a:p>
        </p:txBody>
      </p:sp>
    </p:spTree>
    <p:extLst>
      <p:ext uri="{BB962C8B-B14F-4D97-AF65-F5344CB8AC3E}">
        <p14:creationId xmlns:p14="http://schemas.microsoft.com/office/powerpoint/2010/main" val="148770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A1275EC-66A7-4088-BE65-040CF0C1135A}"/>
              </a:ext>
            </a:extLst>
          </p:cNvPr>
          <p:cNvSpPr>
            <a:spLocks noGrp="1"/>
          </p:cNvSpPr>
          <p:nvPr>
            <p:ph type="title"/>
          </p:nvPr>
        </p:nvSpPr>
        <p:spPr>
          <a:xfrm>
            <a:off x="0" y="1"/>
            <a:ext cx="12192000" cy="1209821"/>
          </a:xfrm>
          <a:solidFill>
            <a:schemeClr val="accent2">
              <a:lumMod val="60000"/>
              <a:lumOff val="40000"/>
            </a:schemeClr>
          </a:solidFill>
        </p:spPr>
        <p:txBody>
          <a:bodyPr/>
          <a:lstStyle/>
          <a:p>
            <a:r>
              <a:rPr lang="ar-IQ" b="1" dirty="0"/>
              <a:t> وأخبروا بظرف أو بحرف جر ... ناوين معنى كائن أو استقر</a:t>
            </a:r>
            <a:endParaRPr lang="ar-IQ" dirty="0"/>
          </a:p>
        </p:txBody>
      </p:sp>
      <p:sp>
        <p:nvSpPr>
          <p:cNvPr id="3" name="عنصر نائب للمحتوى 2">
            <a:extLst>
              <a:ext uri="{FF2B5EF4-FFF2-40B4-BE49-F238E27FC236}">
                <a16:creationId xmlns:a16="http://schemas.microsoft.com/office/drawing/2014/main" id="{9E3412CE-957A-42E8-A67B-A6E5423485E0}"/>
              </a:ext>
            </a:extLst>
          </p:cNvPr>
          <p:cNvSpPr>
            <a:spLocks noGrp="1"/>
          </p:cNvSpPr>
          <p:nvPr>
            <p:ph idx="1"/>
          </p:nvPr>
        </p:nvSpPr>
        <p:spPr>
          <a:xfrm>
            <a:off x="0" y="1209822"/>
            <a:ext cx="12192000" cy="5648177"/>
          </a:xfrm>
          <a:solidFill>
            <a:schemeClr val="accent6">
              <a:lumMod val="50000"/>
            </a:schemeClr>
          </a:solidFill>
        </p:spPr>
        <p:txBody>
          <a:bodyPr>
            <a:normAutofit/>
          </a:bodyPr>
          <a:lstStyle/>
          <a:p>
            <a:pPr marL="0" indent="0">
              <a:buNone/>
            </a:pPr>
            <a:r>
              <a:rPr lang="ar-IQ" sz="3600" b="1" dirty="0">
                <a:solidFill>
                  <a:schemeClr val="bg1"/>
                </a:solidFill>
              </a:rPr>
              <a:t>- ما هو المقدر لمتعلق الظرف والجار والمجرور التامين؟ هل هو اسم أم فعل؟ فإن قدرت مستقراً كان من قبيل الخبر بالمفرد وإن قدرت استقر كان من قبيل الخبر بالجملة. زيد في الدار     </a:t>
            </a:r>
          </a:p>
          <a:p>
            <a:pPr marL="0" indent="0">
              <a:buNone/>
            </a:pPr>
            <a:r>
              <a:rPr lang="ar-IQ" sz="3600" b="1" dirty="0">
                <a:solidFill>
                  <a:schemeClr val="bg1"/>
                </a:solidFill>
              </a:rPr>
              <a:t>- ما هو الخبر؟</a:t>
            </a:r>
          </a:p>
          <a:p>
            <a:pPr marL="0" indent="0">
              <a:buNone/>
            </a:pPr>
            <a:r>
              <a:rPr lang="ar-IQ" sz="3600" b="1" dirty="0">
                <a:solidFill>
                  <a:schemeClr val="bg1"/>
                </a:solidFill>
              </a:rPr>
              <a:t>وقد صُرح بالمتعلق شذوذاً في قول الشاعر:</a:t>
            </a:r>
          </a:p>
          <a:p>
            <a:pPr marL="0" indent="0">
              <a:buNone/>
            </a:pPr>
            <a:r>
              <a:rPr lang="ar-IQ" sz="3600" b="1" dirty="0">
                <a:solidFill>
                  <a:schemeClr val="bg1"/>
                </a:solidFill>
              </a:rPr>
              <a:t>                   لكَ العِزُّ إنْ مولاكَ عزَّ وإنْ يَهُنْ ... فأنتَ لدى بُحبوحةِ الهُونِ كائنُ</a:t>
            </a:r>
          </a:p>
        </p:txBody>
      </p:sp>
    </p:spTree>
    <p:extLst>
      <p:ext uri="{BB962C8B-B14F-4D97-AF65-F5344CB8AC3E}">
        <p14:creationId xmlns:p14="http://schemas.microsoft.com/office/powerpoint/2010/main" val="427676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1C9849F-F378-4667-930E-974EE52081AB}"/>
              </a:ext>
            </a:extLst>
          </p:cNvPr>
          <p:cNvSpPr>
            <a:spLocks noGrp="1"/>
          </p:cNvSpPr>
          <p:nvPr>
            <p:ph type="title"/>
          </p:nvPr>
        </p:nvSpPr>
        <p:spPr>
          <a:xfrm>
            <a:off x="604911" y="365125"/>
            <a:ext cx="10748889" cy="1325563"/>
          </a:xfrm>
          <a:solidFill>
            <a:schemeClr val="accent6">
              <a:lumMod val="60000"/>
              <a:lumOff val="40000"/>
            </a:schemeClr>
          </a:solidFill>
          <a:ln>
            <a:solidFill>
              <a:schemeClr val="accent5">
                <a:lumMod val="40000"/>
                <a:lumOff val="60000"/>
              </a:schemeClr>
            </a:solidFill>
          </a:ln>
        </p:spPr>
        <p:txBody>
          <a:bodyPr/>
          <a:lstStyle/>
          <a:p>
            <a:r>
              <a:rPr lang="ar-IQ" b="1" dirty="0"/>
              <a:t>وأخبروا بظرف أو بحرف جر ... ناوين معنى كائن أو استقر</a:t>
            </a:r>
            <a:endParaRPr lang="ar-IQ" dirty="0"/>
          </a:p>
        </p:txBody>
      </p:sp>
      <p:sp>
        <p:nvSpPr>
          <p:cNvPr id="3" name="عنصر نائب للمحتوى 2">
            <a:extLst>
              <a:ext uri="{FF2B5EF4-FFF2-40B4-BE49-F238E27FC236}">
                <a16:creationId xmlns:a16="http://schemas.microsoft.com/office/drawing/2014/main" id="{2813FCB7-1665-431D-AE7C-348CEECBE379}"/>
              </a:ext>
            </a:extLst>
          </p:cNvPr>
          <p:cNvSpPr>
            <a:spLocks noGrp="1"/>
          </p:cNvSpPr>
          <p:nvPr>
            <p:ph idx="1"/>
          </p:nvPr>
        </p:nvSpPr>
        <p:spPr>
          <a:xfrm>
            <a:off x="604911" y="1825625"/>
            <a:ext cx="10748889" cy="4351338"/>
          </a:xfrm>
          <a:solidFill>
            <a:schemeClr val="tx1">
              <a:lumMod val="95000"/>
              <a:lumOff val="5000"/>
            </a:schemeClr>
          </a:solidFill>
          <a:ln>
            <a:solidFill>
              <a:schemeClr val="accent2">
                <a:lumMod val="75000"/>
              </a:schemeClr>
            </a:solidFill>
          </a:ln>
        </p:spPr>
        <p:txBody>
          <a:bodyPr/>
          <a:lstStyle/>
          <a:p>
            <a:pPr algn="just"/>
            <a:r>
              <a:rPr lang="ar-IQ" sz="3600" dirty="0">
                <a:solidFill>
                  <a:schemeClr val="bg1"/>
                </a:solidFill>
              </a:rPr>
              <a:t>استطراد: كما يجب حذف عامل الظرف والجار والمجرور إذا وقعا خبراً، كذلك يجب حذفه إذا وقعا صفةً حالاً أو صلة، ، مثل: (مررت برجل عندك) و (مررت بزيد عندك) و (جاء الذي عندك)</a:t>
            </a:r>
          </a:p>
          <a:p>
            <a:r>
              <a:rPr lang="ar-IQ" sz="3600" b="1" dirty="0">
                <a:solidFill>
                  <a:schemeClr val="bg1"/>
                </a:solidFill>
              </a:rPr>
              <a:t>ابن عقيل قال: ((لكن يجب في الصلة أن يكون المحذوف فعلاً)) وهو غير دقيق</a:t>
            </a:r>
            <a:endParaRPr lang="ar-IQ" sz="3600" b="1" dirty="0"/>
          </a:p>
        </p:txBody>
      </p:sp>
    </p:spTree>
    <p:extLst>
      <p:ext uri="{BB962C8B-B14F-4D97-AF65-F5344CB8AC3E}">
        <p14:creationId xmlns:p14="http://schemas.microsoft.com/office/powerpoint/2010/main" val="110568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F95F7C-49B5-42FE-92C5-8EDD0F825812}"/>
              </a:ext>
            </a:extLst>
          </p:cNvPr>
          <p:cNvSpPr>
            <a:spLocks noGrp="1"/>
          </p:cNvSpPr>
          <p:nvPr>
            <p:ph type="title"/>
          </p:nvPr>
        </p:nvSpPr>
        <p:spPr>
          <a:xfrm>
            <a:off x="0" y="1"/>
            <a:ext cx="12192000" cy="1041008"/>
          </a:xfrm>
          <a:solidFill>
            <a:schemeClr val="accent1">
              <a:lumMod val="60000"/>
              <a:lumOff val="40000"/>
            </a:schemeClr>
          </a:solidFill>
        </p:spPr>
        <p:txBody>
          <a:bodyPr/>
          <a:lstStyle/>
          <a:p>
            <a:r>
              <a:rPr lang="ar-IQ" dirty="0"/>
              <a:t>         </a:t>
            </a:r>
            <a:r>
              <a:rPr lang="ar-IQ" b="1" dirty="0">
                <a:solidFill>
                  <a:srgbClr val="FFFF00"/>
                </a:solidFill>
              </a:rPr>
              <a:t>ولا يكون اسم زمان خبرا ... عن جثة وإن يفد فأخبرا</a:t>
            </a:r>
          </a:p>
        </p:txBody>
      </p:sp>
      <p:sp>
        <p:nvSpPr>
          <p:cNvPr id="3" name="عنصر نائب للمحتوى 2">
            <a:extLst>
              <a:ext uri="{FF2B5EF4-FFF2-40B4-BE49-F238E27FC236}">
                <a16:creationId xmlns:a16="http://schemas.microsoft.com/office/drawing/2014/main" id="{C01DD337-CDCE-4158-A282-8F4FE927792A}"/>
              </a:ext>
            </a:extLst>
          </p:cNvPr>
          <p:cNvSpPr>
            <a:spLocks noGrp="1"/>
          </p:cNvSpPr>
          <p:nvPr>
            <p:ph idx="1"/>
          </p:nvPr>
        </p:nvSpPr>
        <p:spPr>
          <a:xfrm>
            <a:off x="0" y="1041008"/>
            <a:ext cx="12192000" cy="5816991"/>
          </a:xfrm>
          <a:solidFill>
            <a:schemeClr val="tx1"/>
          </a:solidFill>
        </p:spPr>
        <p:txBody>
          <a:bodyPr>
            <a:normAutofit/>
          </a:bodyPr>
          <a:lstStyle/>
          <a:p>
            <a:pPr algn="just"/>
            <a:r>
              <a:rPr lang="ar-IQ" sz="3600" b="1" dirty="0">
                <a:solidFill>
                  <a:schemeClr val="bg1"/>
                </a:solidFill>
              </a:rPr>
              <a:t>ظرف المكان يقع خبراً عن الذات وعن المعنى (زيد عندك والقراءة عندك)، أما ظرف الزمان فيقع خبراً عن المعنى منصوباً أو مجروراً بفي، ولا يقع خبراً عن الذات. (القراءة اليومَ أو في اليوم) لا يجوز (زيد اليوم)</a:t>
            </a:r>
          </a:p>
          <a:p>
            <a:pPr algn="just"/>
            <a:r>
              <a:rPr lang="ar-IQ" sz="3600" b="1" dirty="0">
                <a:solidFill>
                  <a:schemeClr val="bg1"/>
                </a:solidFill>
              </a:rPr>
              <a:t> ذهب المصنف ومعه جماعة إلى أنّه يجوز الإخبار بظرف الزمان عن الذات إذا كانت هناك فائدة، مثل: (الليلةَ الهلال) و (الرطبُ شهرَ تموز) و(نحن في يوم طيبٍ) وذهب جمهور البصريين إلى المنع مطلقاً، فإن جاء شيء من ذلك يؤول.</a:t>
            </a:r>
          </a:p>
        </p:txBody>
      </p:sp>
    </p:spTree>
    <p:extLst>
      <p:ext uri="{BB962C8B-B14F-4D97-AF65-F5344CB8AC3E}">
        <p14:creationId xmlns:p14="http://schemas.microsoft.com/office/powerpoint/2010/main" val="35160089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TotalTime>
  <Words>437</Words>
  <Application>Microsoft Office PowerPoint</Application>
  <PresentationFormat>شاشة عريضة</PresentationFormat>
  <Paragraphs>26</Paragraphs>
  <Slides>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5</vt:i4>
      </vt:variant>
    </vt:vector>
  </HeadingPairs>
  <TitlesOfParts>
    <vt:vector size="9" baseType="lpstr">
      <vt:lpstr>Arial</vt:lpstr>
      <vt:lpstr>Calibri</vt:lpstr>
      <vt:lpstr>Calibri Light</vt:lpstr>
      <vt:lpstr>نسق Office</vt:lpstr>
      <vt:lpstr>عرض تقديمي في PowerPoint</vt:lpstr>
      <vt:lpstr>    وأخبروا بظرف أو بحرف جر ... ناوين معنى كائن أو استقر</vt:lpstr>
      <vt:lpstr> وأخبروا بظرف أو بحرف جر ... ناوين معنى كائن أو استقر</vt:lpstr>
      <vt:lpstr>وأخبروا بظرف أو بحرف جر ... ناوين معنى كائن أو استقر</vt:lpstr>
      <vt:lpstr>         ولا يكون اسم زمان خبرا ... عن جثة وإن يفد فأخبرا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هيثم البصري</dc:creator>
  <cp:lastModifiedBy>هيثم البصري</cp:lastModifiedBy>
  <cp:revision>29</cp:revision>
  <dcterms:created xsi:type="dcterms:W3CDTF">2021-05-17T05:44:27Z</dcterms:created>
  <dcterms:modified xsi:type="dcterms:W3CDTF">2021-05-19T14:03:08Z</dcterms:modified>
</cp:coreProperties>
</file>